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86" r:id="rId2"/>
    <p:sldId id="336" r:id="rId3"/>
    <p:sldId id="380" r:id="rId4"/>
    <p:sldId id="298" r:id="rId5"/>
    <p:sldId id="379" r:id="rId6"/>
    <p:sldId id="378" r:id="rId7"/>
    <p:sldId id="382" r:id="rId8"/>
    <p:sldId id="383" r:id="rId9"/>
    <p:sldId id="384" r:id="rId10"/>
    <p:sldId id="386" r:id="rId11"/>
    <p:sldId id="391" r:id="rId12"/>
    <p:sldId id="39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5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29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13910-A897-9549-8C2E-72694B669644}" type="datetimeFigureOut">
              <a:rPr lang="en-US" smtClean="0"/>
              <a:t>2/25/26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BFCC07-BD52-C243-8CCA-56386D8AE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32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BFCC07-BD52-C243-8CCA-56386D8AE93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959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2F732-6B03-424A-A0EE-56C2C4C028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BAA522-D9B4-6644-AFB5-545802CBE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046DE-ACBE-A447-8F7B-1C02AC832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9FF8C-1BF4-494F-A297-E96467BC7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4F2D8-C258-8D46-BC1C-ACD28A2C7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14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4E086-DB0A-7A49-93C9-AE852EFD32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CF33C7-A740-2745-9528-B1D377A385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C327A-A8C3-0843-959B-EADB66958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E4063B-1FB1-4847-A3FD-13E7DF72D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0CAEB-F7A0-0D4F-A40A-F2C66AF94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600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9F09E2-59B4-B645-AB3E-D38D14A2FE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50A832-5B56-264F-A664-971FBA1F8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654A-41C4-874E-883E-ADEE980F1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6B579-6581-8A41-984B-F24479F3F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FB243-8142-264F-B5DE-13FE7416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988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91DDD-54C8-B349-9930-DA52AA1CC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1937B-F9F7-664F-867C-194B410C4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6B76A-E6E8-6F4E-B7EA-28A414568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40A8F-F2E0-9749-8762-2E3BB325C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D22E4-FEC2-9C45-95E7-374E526D0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850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A46C3-F212-0D4D-9921-41277307C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50057-0764-8443-8F4F-D104CB29E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A87150-ED6F-2C4D-AB3F-941B50958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62D970-BD23-3B42-B269-F20D03CBD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6D140-FB6E-B945-9173-078A5FDB1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328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B98D8-27A9-2949-B60A-7DBDF0309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2B80C-0847-3949-B14F-15EE45E815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309755-3197-374B-B36A-A9FCE34E8B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71BB1A-7805-AA43-AC9B-5FE5810AB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3EC959-269A-5045-85EC-6BE6D3942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641DD-4909-7F44-AA69-DD780EA94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682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CA9ED-7ABC-3942-BBE7-EE5149D06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0D124-6A0E-E14F-A470-314DB865DF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81DD1-DB1C-8E43-987B-7DD4CF4900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9D00A-5D9C-3A49-A938-ADD89A24AA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5F7EA2-0387-2849-844C-A07919B258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1C167A-0956-5A45-8FAA-4FD4F4518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BD0E30-2ECC-7A46-B8C9-19AC7DB32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748BE6-B9FD-9C40-9244-A86A2ACBF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624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02AA3-6C28-F04F-A852-B0BC73ACE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88209F-35F1-BC46-B927-6BB6016E9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93ECB1-E378-9646-B9B0-CE13D865E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4BF10-20AD-6F47-9BEC-D4308D1E0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189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EA8534-CBF5-854F-AD6B-DBCDA92A4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2003F-ECF5-044C-8A4D-F9CE0B5D1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0C0098-D220-9A43-AB40-7F7B31870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92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2A455-EB09-A047-BD91-92F3B612A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E457D-4DE4-0C44-818C-CF5FF1999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09DCC-B73C-D64D-88E9-B4E01A935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22EF1F-E2F2-D046-A110-EA2152446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B6255D-5E59-B046-A2B3-96291F9C4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40A06B-7CEC-DB40-9E79-15C22E70D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036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18443-C7E5-2A42-835E-BDD48828E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F4C7CB-7C8F-A64B-B74D-2FB4F385AB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AB11D6-7DCD-2542-A6B0-7855B55AB9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A53939-9A5D-E848-A952-2C08E06DD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80E903-BA44-D848-BF9E-9252EA5D5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95EF35-6FE0-7745-A36A-DC0FB7E1F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345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6D1F2E-864C-0643-B6AA-1C1AD7C53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CF0D02-4E17-AC49-88E8-0E35D889B3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10DF1-F3BD-7041-BF41-B05D07FE1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C6DDE-A6A3-A54C-9D46-0CD59A7A82A8}" type="datetimeFigureOut">
              <a:rPr lang="en-US" smtClean="0"/>
              <a:t>2/25/26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63CB6-42B4-F548-94D0-39C7700E5C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3CBA8-2DF6-8546-A63E-D10D2791DB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8B5B0-98C5-0441-B80D-783297B82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4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DCAEC4-24D1-5449-8E82-4A409D70D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1" y="682589"/>
            <a:ext cx="2973335" cy="28336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2D318C6-CEDC-9548-A7EA-4B613FA128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8829" y="935026"/>
            <a:ext cx="3029234" cy="288696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B2DEB8-C8B9-9A4E-ABB3-9F71199CB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4212" y="3927351"/>
            <a:ext cx="3029235" cy="2886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26C23C-17D4-894D-8F17-09915424C0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0992" y="3914454"/>
            <a:ext cx="3029233" cy="28869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27D2DB-1986-D247-89E4-75BEDB8DCA81}"/>
              </a:ext>
            </a:extLst>
          </p:cNvPr>
          <p:cNvSpPr txBox="1"/>
          <p:nvPr/>
        </p:nvSpPr>
        <p:spPr>
          <a:xfrm>
            <a:off x="4860501" y="74590"/>
            <a:ext cx="3737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distribution (before pre-filtering)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6DDE33-EDB2-F240-9983-F97CB1DD8078}"/>
              </a:ext>
            </a:extLst>
          </p:cNvPr>
          <p:cNvSpPr txBox="1"/>
          <p:nvPr/>
        </p:nvSpPr>
        <p:spPr>
          <a:xfrm>
            <a:off x="5452200" y="443923"/>
            <a:ext cx="25541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60,483 genes and 88 samples</a:t>
            </a:r>
          </a:p>
        </p:txBody>
      </p:sp>
    </p:spTree>
    <p:extLst>
      <p:ext uri="{BB962C8B-B14F-4D97-AF65-F5344CB8AC3E}">
        <p14:creationId xmlns:p14="http://schemas.microsoft.com/office/powerpoint/2010/main" val="16467434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E7A92F9-01DE-C948-AFED-6F9FCBB9B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649" y="492255"/>
            <a:ext cx="4604966" cy="503179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5B9C510-4F48-C547-9C10-04BC58CAB8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3974" y="478901"/>
            <a:ext cx="4729135" cy="47064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07EEE18-55FA-454F-AD13-08238AAA6482}"/>
              </a:ext>
            </a:extLst>
          </p:cNvPr>
          <p:cNvSpPr txBox="1"/>
          <p:nvPr/>
        </p:nvSpPr>
        <p:spPr>
          <a:xfrm>
            <a:off x="1333949" y="0"/>
            <a:ext cx="2049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TARGET-OS Samples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C7D8E-F01B-2C41-8BF6-FBA950A2BFE2}"/>
              </a:ext>
            </a:extLst>
          </p:cNvPr>
          <p:cNvSpPr txBox="1"/>
          <p:nvPr/>
        </p:nvSpPr>
        <p:spPr>
          <a:xfrm>
            <a:off x="7994725" y="109569"/>
            <a:ext cx="1768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PDX-OS Samples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FF44AB-CB63-F94F-91EF-6715865DF2B8}"/>
              </a:ext>
            </a:extLst>
          </p:cNvPr>
          <p:cNvSpPr txBox="1"/>
          <p:nvPr/>
        </p:nvSpPr>
        <p:spPr>
          <a:xfrm>
            <a:off x="8382899" y="5185372"/>
            <a:ext cx="1236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29 samples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F250760-DC9D-6E43-895A-23C65870AA48}"/>
              </a:ext>
            </a:extLst>
          </p:cNvPr>
          <p:cNvSpPr/>
          <p:nvPr/>
        </p:nvSpPr>
        <p:spPr>
          <a:xfrm>
            <a:off x="6540910" y="2417262"/>
            <a:ext cx="4454013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039341-4346-F04D-B975-CC57E1BC7B1F}"/>
              </a:ext>
            </a:extLst>
          </p:cNvPr>
          <p:cNvSpPr txBox="1"/>
          <p:nvPr/>
        </p:nvSpPr>
        <p:spPr>
          <a:xfrm>
            <a:off x="6738055" y="5662442"/>
            <a:ext cx="42568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Run </a:t>
            </a:r>
            <a:r>
              <a:rPr lang="en-US" sz="2400" b="1" dirty="0" err="1">
                <a:solidFill>
                  <a:srgbClr val="FF0000"/>
                </a:solidFill>
              </a:rPr>
              <a:t>ssGSEA</a:t>
            </a:r>
            <a:r>
              <a:rPr lang="en-US" sz="2400" b="1" dirty="0">
                <a:solidFill>
                  <a:srgbClr val="FF0000"/>
                </a:solidFill>
              </a:rPr>
              <a:t> to assign grouping</a:t>
            </a:r>
          </a:p>
        </p:txBody>
      </p:sp>
    </p:spTree>
    <p:extLst>
      <p:ext uri="{BB962C8B-B14F-4D97-AF65-F5344CB8AC3E}">
        <p14:creationId xmlns:p14="http://schemas.microsoft.com/office/powerpoint/2010/main" val="4056490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CE38CB-F044-2046-A2F9-80B104793639}"/>
              </a:ext>
            </a:extLst>
          </p:cNvPr>
          <p:cNvSpPr txBox="1"/>
          <p:nvPr/>
        </p:nvSpPr>
        <p:spPr>
          <a:xfrm>
            <a:off x="4864231" y="122548"/>
            <a:ext cx="204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 on : Aug 26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37FD30-A41C-AF4A-8BD1-4AEFE0C33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73" y="491880"/>
            <a:ext cx="3933278" cy="52083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4A37B64-D0A5-1C4F-9AF2-02CED91E72EB}"/>
              </a:ext>
            </a:extLst>
          </p:cNvPr>
          <p:cNvSpPr txBox="1"/>
          <p:nvPr/>
        </p:nvSpPr>
        <p:spPr>
          <a:xfrm>
            <a:off x="1019264" y="122548"/>
            <a:ext cx="2053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Overall Survival Plot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CD1065-B882-7D4D-9220-655EDF487D47}"/>
              </a:ext>
            </a:extLst>
          </p:cNvPr>
          <p:cNvSpPr txBox="1"/>
          <p:nvPr/>
        </p:nvSpPr>
        <p:spPr>
          <a:xfrm>
            <a:off x="9147508" y="122548"/>
            <a:ext cx="2379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Event-Free Survival Plot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BD8531-ADDE-734A-B1B2-340C8404D313}"/>
              </a:ext>
            </a:extLst>
          </p:cNvPr>
          <p:cNvSpPr txBox="1"/>
          <p:nvPr/>
        </p:nvSpPr>
        <p:spPr>
          <a:xfrm>
            <a:off x="9017568" y="6069519"/>
            <a:ext cx="3219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Assumption: Event = Relapse or Death = 1/TRUE,</a:t>
            </a:r>
          </a:p>
          <a:p>
            <a:r>
              <a:rPr lang="en-US" sz="1200" dirty="0"/>
              <a:t>                                     all other = 0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8C785F-8F1C-FD46-8F77-6F13F8FDA4B1}"/>
              </a:ext>
            </a:extLst>
          </p:cNvPr>
          <p:cNvSpPr txBox="1"/>
          <p:nvPr/>
        </p:nvSpPr>
        <p:spPr>
          <a:xfrm>
            <a:off x="196826" y="6181454"/>
            <a:ext cx="2530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Assumption: Event = Death = 1/TRUE,</a:t>
            </a:r>
          </a:p>
          <a:p>
            <a:r>
              <a:rPr lang="en-US" sz="1200" dirty="0"/>
              <a:t>                                     Alive = 0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1DE44B-E84D-524E-85C6-F054011FE4A1}"/>
              </a:ext>
            </a:extLst>
          </p:cNvPr>
          <p:cNvSpPr txBox="1"/>
          <p:nvPr/>
        </p:nvSpPr>
        <p:spPr>
          <a:xfrm>
            <a:off x="4600281" y="6458453"/>
            <a:ext cx="30223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 package: Survival and </a:t>
            </a:r>
            <a:r>
              <a:rPr lang="en-US" sz="1600" dirty="0" err="1"/>
              <a:t>survminer</a:t>
            </a:r>
            <a:endParaRPr lang="en-US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AF3203-D9EB-CE46-9732-22826EC509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4577" y="491880"/>
            <a:ext cx="4025750" cy="533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2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EB4F77-6F0B-9441-BB46-92C07ABDE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294"/>
            <a:ext cx="6099064" cy="49611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E0BD38C-1D2A-F643-AEBD-194E757D7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78294"/>
            <a:ext cx="6099064" cy="512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63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B731E8-6318-9549-894F-B3129EB9D524}"/>
              </a:ext>
            </a:extLst>
          </p:cNvPr>
          <p:cNvSpPr txBox="1"/>
          <p:nvPr/>
        </p:nvSpPr>
        <p:spPr>
          <a:xfrm>
            <a:off x="4428986" y="208154"/>
            <a:ext cx="35721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distribution (after pre-filtering)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5AA39C-B15D-4346-9D33-25B97F9F8A50}"/>
              </a:ext>
            </a:extLst>
          </p:cNvPr>
          <p:cNvSpPr txBox="1"/>
          <p:nvPr/>
        </p:nvSpPr>
        <p:spPr>
          <a:xfrm>
            <a:off x="2802701" y="577486"/>
            <a:ext cx="7227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4337 genes and 88 samples</a:t>
            </a:r>
          </a:p>
          <a:p>
            <a:pPr algn="ctr"/>
            <a:r>
              <a:rPr lang="en-US" sz="1400" dirty="0"/>
              <a:t> (filter criteria: genes that has values greater than 2 in at least 10 samples out of 88 samples)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F7AA2A-E260-BF43-94B8-94FA7D742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8987" y="1534738"/>
            <a:ext cx="3975227" cy="3788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097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A75648-9D9C-E34E-92E8-60DDFCAAE533}"/>
              </a:ext>
            </a:extLst>
          </p:cNvPr>
          <p:cNvSpPr txBox="1"/>
          <p:nvPr/>
        </p:nvSpPr>
        <p:spPr>
          <a:xfrm>
            <a:off x="4857825" y="79923"/>
            <a:ext cx="1809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OS_TARGET_data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690701-7930-354B-8BCA-D0C99072B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9255"/>
            <a:ext cx="3752130" cy="240177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BAF8C40-9EFD-9B4C-8873-6BC4634DD724}"/>
              </a:ext>
            </a:extLst>
          </p:cNvPr>
          <p:cNvSpPr/>
          <p:nvPr/>
        </p:nvSpPr>
        <p:spPr>
          <a:xfrm>
            <a:off x="8293678" y="185298"/>
            <a:ext cx="30985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NMF using 15k genes, 3 groups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F2488E-F45E-B446-BD4B-CBEED495403A}"/>
              </a:ext>
            </a:extLst>
          </p:cNvPr>
          <p:cNvSpPr txBox="1"/>
          <p:nvPr/>
        </p:nvSpPr>
        <p:spPr>
          <a:xfrm>
            <a:off x="3971413" y="625874"/>
            <a:ext cx="50597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Pre-filtering : 60K genes to 15K genes</a:t>
            </a:r>
          </a:p>
          <a:p>
            <a:endParaRPr lang="en-US" dirty="0"/>
          </a:p>
          <a:p>
            <a:r>
              <a:rPr lang="en-US" b="1" dirty="0"/>
              <a:t>Criteria: </a:t>
            </a:r>
            <a:r>
              <a:rPr lang="en-US" dirty="0"/>
              <a:t>expressed in at-least in 25% of sample </a:t>
            </a:r>
          </a:p>
          <a:p>
            <a:r>
              <a:rPr lang="en-US" dirty="0"/>
              <a:t>(value of greater than 1fpkm in at least 22 samples)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45C48FF-E351-E644-A696-27581656C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46400"/>
            <a:ext cx="1676400" cy="3911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E33744-EED7-124D-A3B7-65B62EBA3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0141" y="2936320"/>
            <a:ext cx="1906372" cy="39216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12DC202-E067-484A-A679-9F5171F44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5543" y="1826203"/>
            <a:ext cx="4604966" cy="503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807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F15F28-D58F-A44C-BC37-58C0559EFFF1}"/>
              </a:ext>
            </a:extLst>
          </p:cNvPr>
          <p:cNvSpPr txBox="1"/>
          <p:nvPr/>
        </p:nvSpPr>
        <p:spPr>
          <a:xfrm>
            <a:off x="7175350" y="377411"/>
            <a:ext cx="3896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OS-Canine genes from Scott et. al, 2011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F55BC-D195-B54E-BD26-967F12151012}"/>
              </a:ext>
            </a:extLst>
          </p:cNvPr>
          <p:cNvSpPr txBox="1"/>
          <p:nvPr/>
        </p:nvSpPr>
        <p:spPr>
          <a:xfrm>
            <a:off x="754828" y="377411"/>
            <a:ext cx="3183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OS genes from Man et. al, 2005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D3A7B4-BD73-B647-BC8C-1AB164177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908" y="1086522"/>
            <a:ext cx="5744092" cy="57714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3C6A35-E5AD-084F-9334-18DCE2514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2" y="1086522"/>
            <a:ext cx="5753840" cy="55778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C809DA6-D317-E94B-8128-4BFAC844455A}"/>
              </a:ext>
            </a:extLst>
          </p:cNvPr>
          <p:cNvSpPr txBox="1"/>
          <p:nvPr/>
        </p:nvSpPr>
        <p:spPr>
          <a:xfrm>
            <a:off x="3488884" y="8972"/>
            <a:ext cx="4665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published OS gene sets to plot 2 subtypes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3C880D-C75F-A347-B47B-3A37BB4DC105}"/>
              </a:ext>
            </a:extLst>
          </p:cNvPr>
          <p:cNvSpPr txBox="1"/>
          <p:nvPr/>
        </p:nvSpPr>
        <p:spPr>
          <a:xfrm>
            <a:off x="243098" y="718042"/>
            <a:ext cx="48703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(Genes identified from 2-sample t-test  using 20 definitive surgery samples)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3CDAD4-481B-D745-B0E9-EB22D42A4DD8}"/>
              </a:ext>
            </a:extLst>
          </p:cNvPr>
          <p:cNvSpPr txBox="1"/>
          <p:nvPr/>
        </p:nvSpPr>
        <p:spPr>
          <a:xfrm>
            <a:off x="8143540" y="714429"/>
            <a:ext cx="17776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(High risk breed, 79 dogs)</a:t>
            </a:r>
          </a:p>
        </p:txBody>
      </p:sp>
    </p:spTree>
    <p:extLst>
      <p:ext uri="{BB962C8B-B14F-4D97-AF65-F5344CB8AC3E}">
        <p14:creationId xmlns:p14="http://schemas.microsoft.com/office/powerpoint/2010/main" val="1259535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BA0E50-006D-584C-A665-9618A6BD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867" y="275356"/>
            <a:ext cx="4743450" cy="297584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EE79E7-DEF4-C848-AD2B-C6E374A28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789" y="3251200"/>
            <a:ext cx="3467100" cy="3594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063840-B2FB-D04D-96E6-F446D6790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3499" y="3238500"/>
            <a:ext cx="3429000" cy="3619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4C46FE-CE9A-E04F-9804-0C71703E02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7600" y="3207587"/>
            <a:ext cx="3454400" cy="3632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A570BF-8727-D44D-A741-1087BFE1B66D}"/>
              </a:ext>
            </a:extLst>
          </p:cNvPr>
          <p:cNvSpPr txBox="1"/>
          <p:nvPr/>
        </p:nvSpPr>
        <p:spPr>
          <a:xfrm>
            <a:off x="322729" y="494852"/>
            <a:ext cx="4413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Replicating techniques from Song et. al, 2021</a:t>
            </a:r>
          </a:p>
        </p:txBody>
      </p:sp>
    </p:spTree>
    <p:extLst>
      <p:ext uri="{BB962C8B-B14F-4D97-AF65-F5344CB8AC3E}">
        <p14:creationId xmlns:p14="http://schemas.microsoft.com/office/powerpoint/2010/main" val="1407413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5A3DBC-A0D7-7946-9C87-D33A2250C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37" y="1623210"/>
            <a:ext cx="4959275" cy="52347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6CC216-53CB-F54C-B485-BA6AA6264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0935" y="83697"/>
            <a:ext cx="2081972" cy="21269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25D9C2-882C-3544-8E0E-707C184D2A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5089" y="83698"/>
            <a:ext cx="2725121" cy="28154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955D288-D5E5-1145-8DBD-D119CE4323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7058" y="3535802"/>
            <a:ext cx="3153705" cy="3238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AC7AE1-C775-3A4C-B07D-07362867E6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1647" y="0"/>
            <a:ext cx="2814602" cy="289918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1BABD89-268E-214F-B4D8-5920671CAF8D}"/>
              </a:ext>
            </a:extLst>
          </p:cNvPr>
          <p:cNvSpPr txBox="1"/>
          <p:nvPr/>
        </p:nvSpPr>
        <p:spPr>
          <a:xfrm>
            <a:off x="688489" y="3797454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F37FF2-75D7-FA42-AA22-35B4A0A534DE}"/>
              </a:ext>
            </a:extLst>
          </p:cNvPr>
          <p:cNvSpPr txBox="1"/>
          <p:nvPr/>
        </p:nvSpPr>
        <p:spPr>
          <a:xfrm>
            <a:off x="2554812" y="536884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D5440C-2E45-064C-A433-95AB86751A4F}"/>
              </a:ext>
            </a:extLst>
          </p:cNvPr>
          <p:cNvSpPr txBox="1"/>
          <p:nvPr/>
        </p:nvSpPr>
        <p:spPr>
          <a:xfrm>
            <a:off x="1679985" y="4662562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6135C3-87A9-124D-A436-CC9DEF8197E2}"/>
              </a:ext>
            </a:extLst>
          </p:cNvPr>
          <p:cNvSpPr txBox="1"/>
          <p:nvPr/>
        </p:nvSpPr>
        <p:spPr>
          <a:xfrm>
            <a:off x="322729" y="494852"/>
            <a:ext cx="3928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Using techniques from Song et. al, 2021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F3064BB-331E-6A4C-963E-F4AFB4ABAA3E}"/>
              </a:ext>
            </a:extLst>
          </p:cNvPr>
          <p:cNvCxnSpPr>
            <a:cxnSpLocks/>
          </p:cNvCxnSpPr>
          <p:nvPr/>
        </p:nvCxnSpPr>
        <p:spPr>
          <a:xfrm flipH="1">
            <a:off x="2076226" y="2624866"/>
            <a:ext cx="1785769" cy="1882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0126B79-177C-294F-9E01-3297E9BB810E}"/>
              </a:ext>
            </a:extLst>
          </p:cNvPr>
          <p:cNvSpPr txBox="1"/>
          <p:nvPr/>
        </p:nvSpPr>
        <p:spPr>
          <a:xfrm>
            <a:off x="4044875" y="2334409"/>
            <a:ext cx="111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 samples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730B8FA-8498-0441-8873-9E80C8EBB3B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96629" y="3797454"/>
            <a:ext cx="2914227" cy="281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714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63EFAF-B472-2646-AA08-72F053C4BE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703" y="398033"/>
            <a:ext cx="8387630" cy="645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916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15ADC8-1BF6-0C42-94FB-A9743B8DF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8" y="1"/>
            <a:ext cx="6235132" cy="65836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04D6520-2A32-6441-8302-220D454B4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4230" y="0"/>
            <a:ext cx="6297769" cy="65836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188C95-5D7A-0542-8F77-E3A79DDCBE15}"/>
              </a:ext>
            </a:extLst>
          </p:cNvPr>
          <p:cNvSpPr txBox="1"/>
          <p:nvPr/>
        </p:nvSpPr>
        <p:spPr>
          <a:xfrm>
            <a:off x="935916" y="6572922"/>
            <a:ext cx="23902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Genes from Man. et. al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56960B-64F5-C24F-BDF7-FAD22B929B3D}"/>
              </a:ext>
            </a:extLst>
          </p:cNvPr>
          <p:cNvSpPr txBox="1"/>
          <p:nvPr/>
        </p:nvSpPr>
        <p:spPr>
          <a:xfrm>
            <a:off x="7338509" y="6488668"/>
            <a:ext cx="2434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Genes from Scott. et. al </a:t>
            </a:r>
          </a:p>
        </p:txBody>
      </p:sp>
    </p:spTree>
    <p:extLst>
      <p:ext uri="{BB962C8B-B14F-4D97-AF65-F5344CB8AC3E}">
        <p14:creationId xmlns:p14="http://schemas.microsoft.com/office/powerpoint/2010/main" val="3718319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B95A21-390F-1643-8939-6339DA3B0B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724" y="1003984"/>
            <a:ext cx="6024477" cy="57239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93E8F12-4EE4-1E40-BEEF-734F4399E7B3}"/>
              </a:ext>
            </a:extLst>
          </p:cNvPr>
          <p:cNvSpPr txBox="1"/>
          <p:nvPr/>
        </p:nvSpPr>
        <p:spPr>
          <a:xfrm>
            <a:off x="3527608" y="130095"/>
            <a:ext cx="3990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Comparing 2 groups using </a:t>
            </a:r>
            <a:r>
              <a:rPr lang="en-US" dirty="0" err="1"/>
              <a:t>ssGSEA</a:t>
            </a:r>
            <a:r>
              <a:rPr lang="en-US" dirty="0"/>
              <a:t> scores</a:t>
            </a:r>
          </a:p>
        </p:txBody>
      </p:sp>
    </p:spTree>
    <p:extLst>
      <p:ext uri="{BB962C8B-B14F-4D97-AF65-F5344CB8AC3E}">
        <p14:creationId xmlns:p14="http://schemas.microsoft.com/office/powerpoint/2010/main" val="3085754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4897</TotalTime>
  <Words>235</Words>
  <Application>Microsoft Macintosh PowerPoint</Application>
  <PresentationFormat>Widescreen</PresentationFormat>
  <Paragraphs>38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Mukund Bhandari</cp:lastModifiedBy>
  <cp:revision>109</cp:revision>
  <cp:lastPrinted>2021-06-23T15:09:47Z</cp:lastPrinted>
  <dcterms:created xsi:type="dcterms:W3CDTF">2021-06-23T13:38:57Z</dcterms:created>
  <dcterms:modified xsi:type="dcterms:W3CDTF">2026-02-25T18:01:34Z</dcterms:modified>
</cp:coreProperties>
</file>

<file path=docProps/thumbnail.jpeg>
</file>